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7BD6B-4738-4CE4-A26D-4CDD5E02BB82}" type="datetimeFigureOut">
              <a:rPr lang="ru-RU" smtClean="0"/>
              <a:t>10.03.2019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3E1B-0DDA-4622-926E-CDDDE1168D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8377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7BD6B-4738-4CE4-A26D-4CDD5E02BB82}" type="datetimeFigureOut">
              <a:rPr lang="ru-RU" smtClean="0"/>
              <a:t>10.03.2019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3E1B-0DDA-4622-926E-CDDDE1168D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7477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7BD6B-4738-4CE4-A26D-4CDD5E02BB82}" type="datetimeFigureOut">
              <a:rPr lang="ru-RU" smtClean="0"/>
              <a:t>10.03.2019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3E1B-0DDA-4622-926E-CDDDE1168D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01313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7BD6B-4738-4CE4-A26D-4CDD5E02BB82}" type="datetimeFigureOut">
              <a:rPr lang="ru-RU" smtClean="0"/>
              <a:t>10.03.2019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3E1B-0DDA-4622-926E-CDDDE1168D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09792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7BD6B-4738-4CE4-A26D-4CDD5E02BB82}" type="datetimeFigureOut">
              <a:rPr lang="ru-RU" smtClean="0"/>
              <a:t>10.03.2019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3E1B-0DDA-4622-926E-CDDDE1168D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35976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7BD6B-4738-4CE4-A26D-4CDD5E02BB82}" type="datetimeFigureOut">
              <a:rPr lang="ru-RU" smtClean="0"/>
              <a:t>10.03.2019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3E1B-0DDA-4622-926E-CDDDE1168D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61117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7BD6B-4738-4CE4-A26D-4CDD5E02BB82}" type="datetimeFigureOut">
              <a:rPr lang="ru-RU" smtClean="0"/>
              <a:t>10.03.2019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3E1B-0DDA-4622-926E-CDDDE1168D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07734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7BD6B-4738-4CE4-A26D-4CDD5E02BB82}" type="datetimeFigureOut">
              <a:rPr lang="ru-RU" smtClean="0"/>
              <a:t>10.03.2019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3E1B-0DDA-4622-926E-CDDDE1168D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90037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7BD6B-4738-4CE4-A26D-4CDD5E02BB82}" type="datetimeFigureOut">
              <a:rPr lang="ru-RU" smtClean="0"/>
              <a:t>10.03.2019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3E1B-0DDA-4622-926E-CDDDE1168D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6247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7BD6B-4738-4CE4-A26D-4CDD5E02BB82}" type="datetimeFigureOut">
              <a:rPr lang="ru-RU" smtClean="0"/>
              <a:t>10.03.2019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24143E1B-0DDA-4622-926E-CDDDE1168D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8439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7BD6B-4738-4CE4-A26D-4CDD5E02BB82}" type="datetimeFigureOut">
              <a:rPr lang="ru-RU" smtClean="0"/>
              <a:t>10.03.2019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3E1B-0DDA-4622-926E-CDDDE1168D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399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7BD6B-4738-4CE4-A26D-4CDD5E02BB82}" type="datetimeFigureOut">
              <a:rPr lang="ru-RU" smtClean="0"/>
              <a:t>10.03.2019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3E1B-0DDA-4622-926E-CDDDE1168D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5076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7BD6B-4738-4CE4-A26D-4CDD5E02BB82}" type="datetimeFigureOut">
              <a:rPr lang="ru-RU" smtClean="0"/>
              <a:t>10.03.2019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3E1B-0DDA-4622-926E-CDDDE1168D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9126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7BD6B-4738-4CE4-A26D-4CDD5E02BB82}" type="datetimeFigureOut">
              <a:rPr lang="ru-RU" smtClean="0"/>
              <a:t>10.03.2019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3E1B-0DDA-4622-926E-CDDDE1168D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6938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7BD6B-4738-4CE4-A26D-4CDD5E02BB82}" type="datetimeFigureOut">
              <a:rPr lang="ru-RU" smtClean="0"/>
              <a:t>10.03.2019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3E1B-0DDA-4622-926E-CDDDE1168D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4673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7BD6B-4738-4CE4-A26D-4CDD5E02BB82}" type="datetimeFigureOut">
              <a:rPr lang="ru-RU" smtClean="0"/>
              <a:t>10.03.2019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3E1B-0DDA-4622-926E-CDDDE1168D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5325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7BD6B-4738-4CE4-A26D-4CDD5E02BB82}" type="datetimeFigureOut">
              <a:rPr lang="ru-RU" smtClean="0"/>
              <a:t>10.03.2019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3E1B-0DDA-4622-926E-CDDDE1168D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550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CB7BD6B-4738-4CE4-A26D-4CDD5E02BB82}" type="datetimeFigureOut">
              <a:rPr lang="ru-RU" smtClean="0"/>
              <a:t>10.03.2019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4143E1B-0DDA-4622-926E-CDDDE1168D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7219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  <p:sldLayoutId id="2147483758" r:id="rId14"/>
    <p:sldLayoutId id="2147483759" r:id="rId15"/>
    <p:sldLayoutId id="2147483760" r:id="rId16"/>
    <p:sldLayoutId id="2147483761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aybraerskaya@sfedu.ru" TargetMode="External"/><Relationship Id="rId2" Type="http://schemas.openxmlformats.org/officeDocument/2006/relationships/hyperlink" Target="mailto:nast-br@yandex.r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28401" y="290146"/>
            <a:ext cx="9090684" cy="3094892"/>
          </a:xfrm>
        </p:spPr>
        <p:txBody>
          <a:bodyPr>
            <a:normAutofit fontScale="90000"/>
          </a:bodyPr>
          <a:lstStyle/>
          <a:p>
            <a:pPr lvl="0" algn="ctr" defTabSz="914400">
              <a:spcBef>
                <a:spcPts val="0"/>
              </a:spcBef>
              <a:defRPr/>
            </a:pPr>
            <a:r>
              <a:rPr lang="ru-RU" b="1" dirty="0" smtClean="0">
                <a:cs typeface="Andalus" panose="02020603050405020304" pitchFamily="18" charset="-78"/>
              </a:rPr>
              <a:t/>
            </a:r>
            <a:br>
              <a:rPr lang="ru-RU" b="1" dirty="0" smtClean="0">
                <a:cs typeface="Andalus" panose="02020603050405020304" pitchFamily="18" charset="-78"/>
              </a:rPr>
            </a:br>
            <a:r>
              <a:rPr lang="ru-RU" b="1" dirty="0">
                <a:cs typeface="Andalus" panose="02020603050405020304" pitchFamily="18" charset="-78"/>
              </a:rPr>
              <a:t/>
            </a:r>
            <a:br>
              <a:rPr lang="ru-RU" b="1" dirty="0">
                <a:cs typeface="Andalus" panose="02020603050405020304" pitchFamily="18" charset="-78"/>
              </a:rPr>
            </a:br>
            <a:r>
              <a:rPr lang="ru-RU" b="1" dirty="0" smtClean="0">
                <a:cs typeface="Andalus" panose="02020603050405020304" pitchFamily="18" charset="-78"/>
              </a:rPr>
              <a:t/>
            </a:r>
            <a:br>
              <a:rPr lang="ru-RU" b="1" dirty="0" smtClean="0">
                <a:cs typeface="Andalus" panose="02020603050405020304" pitchFamily="18" charset="-78"/>
              </a:rPr>
            </a:br>
            <a:r>
              <a:rPr lang="ru-RU" b="1" dirty="0">
                <a:cs typeface="Andalus" panose="02020603050405020304" pitchFamily="18" charset="-78"/>
              </a:rPr>
              <a:t/>
            </a:r>
            <a:br>
              <a:rPr lang="ru-RU" b="1" dirty="0">
                <a:cs typeface="Andalus" panose="02020603050405020304" pitchFamily="18" charset="-78"/>
              </a:rPr>
            </a:b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cs typeface="Andalus" panose="02020603050405020304" pitchFamily="18" charset="-78"/>
              </a:rPr>
              <a:t>Магистратура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cs typeface="Andalus" panose="02020603050405020304" pitchFamily="18" charset="-78"/>
              </a:rPr>
              <a:t>2019 </a:t>
            </a:r>
            <a:r>
              <a:rPr lang="ru-RU" b="1" dirty="0" smtClean="0">
                <a:cs typeface="Andalus" panose="02020603050405020304" pitchFamily="18" charset="-78"/>
              </a:rPr>
              <a:t/>
            </a:r>
            <a:br>
              <a:rPr lang="ru-RU" b="1" dirty="0" smtClean="0">
                <a:cs typeface="Andalus" panose="02020603050405020304" pitchFamily="18" charset="-78"/>
              </a:rPr>
            </a:br>
            <a:r>
              <a:rPr lang="ru-RU" sz="2600" b="1" dirty="0">
                <a:ln>
                  <a:noFill/>
                </a:ln>
                <a:solidFill>
                  <a:prstClr val="black"/>
                </a:solidFill>
                <a:latin typeface="Arial" charset="0"/>
                <a:ea typeface="+mn-ea"/>
                <a:cs typeface="Arial" charset="0"/>
              </a:rPr>
              <a:t>День открытых дверей </a:t>
            </a:r>
            <a:r>
              <a:rPr lang="ru-RU" sz="2600" b="1" dirty="0" smtClean="0">
                <a:ln>
                  <a:noFill/>
                </a:ln>
                <a:solidFill>
                  <a:prstClr val="black"/>
                </a:solidFill>
                <a:latin typeface="Arial" charset="0"/>
                <a:ea typeface="+mn-ea"/>
                <a:cs typeface="Arial" charset="0"/>
              </a:rPr>
              <a:t/>
            </a:r>
            <a:br>
              <a:rPr lang="ru-RU" sz="2600" b="1" dirty="0" smtClean="0">
                <a:ln>
                  <a:noFill/>
                </a:ln>
                <a:solidFill>
                  <a:prstClr val="black"/>
                </a:solidFill>
                <a:latin typeface="Arial" charset="0"/>
                <a:ea typeface="+mn-ea"/>
                <a:cs typeface="Arial" charset="0"/>
              </a:rPr>
            </a:br>
            <a:r>
              <a:rPr lang="ru-RU" sz="2600" b="1" dirty="0" smtClean="0">
                <a:ln>
                  <a:noFill/>
                </a:ln>
                <a:solidFill>
                  <a:prstClr val="black"/>
                </a:solidFill>
                <a:latin typeface="Arial" charset="0"/>
                <a:ea typeface="+mn-ea"/>
                <a:cs typeface="Arial" charset="0"/>
              </a:rPr>
              <a:t>Южного </a:t>
            </a:r>
            <a:r>
              <a:rPr lang="ru-RU" sz="2600" b="1" dirty="0">
                <a:ln>
                  <a:noFill/>
                </a:ln>
                <a:solidFill>
                  <a:prstClr val="black"/>
                </a:solidFill>
                <a:latin typeface="Arial" charset="0"/>
                <a:ea typeface="+mn-ea"/>
                <a:cs typeface="Arial" charset="0"/>
              </a:rPr>
              <a:t>федерального университета </a:t>
            </a:r>
            <a:r>
              <a:rPr lang="ru-RU" sz="2600" b="1" dirty="0" smtClean="0">
                <a:ln>
                  <a:noFill/>
                </a:ln>
                <a:solidFill>
                  <a:prstClr val="black"/>
                </a:solidFill>
                <a:latin typeface="Arial" charset="0"/>
                <a:ea typeface="+mn-ea"/>
                <a:cs typeface="Arial" charset="0"/>
              </a:rPr>
              <a:t/>
            </a:r>
            <a:br>
              <a:rPr lang="ru-RU" sz="2600" b="1" dirty="0" smtClean="0">
                <a:ln>
                  <a:noFill/>
                </a:ln>
                <a:solidFill>
                  <a:prstClr val="black"/>
                </a:solidFill>
                <a:latin typeface="Arial" charset="0"/>
                <a:ea typeface="+mn-ea"/>
                <a:cs typeface="Arial" charset="0"/>
              </a:rPr>
            </a:br>
            <a:r>
              <a:rPr lang="ru-RU" sz="2600" b="1" dirty="0" smtClean="0">
                <a:ln>
                  <a:noFill/>
                </a:ln>
                <a:solidFill>
                  <a:prstClr val="black"/>
                </a:solidFill>
                <a:latin typeface="Arial" charset="0"/>
                <a:ea typeface="+mn-ea"/>
                <a:cs typeface="Arial" charset="0"/>
              </a:rPr>
              <a:t>онлайн</a:t>
            </a:r>
            <a:r>
              <a:rPr lang="ru-RU" sz="2600" b="1" dirty="0">
                <a:ln>
                  <a:noFill/>
                </a:ln>
                <a:solidFill>
                  <a:prstClr val="black"/>
                </a:solidFill>
                <a:latin typeface="Arial" charset="0"/>
                <a:ea typeface="+mn-ea"/>
                <a:cs typeface="Arial" charset="0"/>
              </a:rPr>
              <a:t/>
            </a:r>
            <a:br>
              <a:rPr lang="ru-RU" sz="2600" b="1" dirty="0">
                <a:ln>
                  <a:noFill/>
                </a:ln>
                <a:solidFill>
                  <a:prstClr val="black"/>
                </a:solidFill>
                <a:latin typeface="Arial" charset="0"/>
                <a:ea typeface="+mn-ea"/>
                <a:cs typeface="Arial" charset="0"/>
              </a:rPr>
            </a:br>
            <a:r>
              <a:rPr lang="ru-RU" sz="2100" dirty="0">
                <a:ln>
                  <a:noFill/>
                </a:ln>
                <a:solidFill>
                  <a:prstClr val="black"/>
                </a:solidFill>
                <a:latin typeface="Calibri" panose="020F0502020204030204" pitchFamily="34" charset="0"/>
                <a:ea typeface="+mn-ea"/>
                <a:cs typeface="+mn-cs"/>
              </a:rPr>
              <a:t/>
            </a:r>
            <a:br>
              <a:rPr lang="ru-RU" sz="2100" dirty="0">
                <a:ln>
                  <a:noFill/>
                </a:ln>
                <a:solidFill>
                  <a:prstClr val="black"/>
                </a:solidFill>
                <a:latin typeface="Calibri" panose="020F0502020204030204" pitchFamily="34" charset="0"/>
                <a:ea typeface="+mn-ea"/>
                <a:cs typeface="+mn-cs"/>
              </a:rPr>
            </a:br>
            <a:endParaRPr lang="ru-RU" b="1" dirty="0">
              <a:cs typeface="Andalus" panose="02020603050405020304" pitchFamily="18" charset="-78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622430" y="2382714"/>
            <a:ext cx="8569569" cy="3780693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latin typeface="Calibri" panose="020F0502020204030204" pitchFamily="34" charset="0"/>
              </a:rPr>
              <a:t>51.04.01 Культурология</a:t>
            </a:r>
          </a:p>
          <a:p>
            <a:pPr lvl="0" algn="ctr" defTabSz="914400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lang="ru-RU" sz="3600" b="1" dirty="0">
                <a:solidFill>
                  <a:srgbClr val="000000">
                    <a:lumMod val="75000"/>
                    <a:lumOff val="25000"/>
                  </a:srgbClr>
                </a:solidFill>
                <a:latin typeface="Arial" charset="0"/>
                <a:cs typeface="Arial" charset="0"/>
              </a:rPr>
              <a:t>Наименование направления подготовки: </a:t>
            </a:r>
          </a:p>
          <a:p>
            <a:pPr lvl="0" algn="ctr" defTabSz="914400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lang="ru-RU" sz="4400" b="1" dirty="0">
                <a:solidFill>
                  <a:srgbClr val="0070C0"/>
                </a:solidFill>
                <a:latin typeface="Arial" charset="0"/>
                <a:cs typeface="Arial" charset="0"/>
              </a:rPr>
              <a:t>«Современные модели исследования культуры</a:t>
            </a:r>
            <a:r>
              <a:rPr lang="ru-RU" sz="4400" b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7614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08992" y="457199"/>
            <a:ext cx="10454054" cy="550398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2800" b="1" dirty="0">
                <a:latin typeface="Calibri" panose="020F0502020204030204" pitchFamily="34" charset="0"/>
              </a:rPr>
              <a:t>Руководитель ОП: </a:t>
            </a:r>
            <a:endParaRPr lang="ru-RU" sz="2800" b="1" dirty="0" smtClean="0">
              <a:latin typeface="Calibri" panose="020F0502020204030204" pitchFamily="34" charset="0"/>
            </a:endParaRPr>
          </a:p>
          <a:p>
            <a:r>
              <a:rPr lang="ru-RU" sz="2800" b="1" dirty="0" smtClean="0">
                <a:latin typeface="Calibri" panose="020F0502020204030204" pitchFamily="34" charset="0"/>
              </a:rPr>
              <a:t>к.ф.н</a:t>
            </a:r>
            <a:r>
              <a:rPr lang="ru-RU" sz="2800" b="1" dirty="0">
                <a:latin typeface="Calibri" panose="020F0502020204030204" pitchFamily="34" charset="0"/>
              </a:rPr>
              <a:t>. </a:t>
            </a:r>
            <a:r>
              <a:rPr lang="ru-RU" sz="2800" b="1" dirty="0" err="1">
                <a:latin typeface="Calibri" panose="020F0502020204030204" pitchFamily="34" charset="0"/>
              </a:rPr>
              <a:t>Браерская</a:t>
            </a:r>
            <a:r>
              <a:rPr lang="ru-RU" sz="2800" b="1" dirty="0">
                <a:latin typeface="Calibri" panose="020F0502020204030204" pitchFamily="34" charset="0"/>
              </a:rPr>
              <a:t> Анастасия Юрьевна, </a:t>
            </a:r>
            <a:r>
              <a:rPr lang="ru-RU" sz="2800" dirty="0">
                <a:latin typeface="Calibri" panose="020F0502020204030204" pitchFamily="34" charset="0"/>
              </a:rPr>
              <a:t>доцент кафедры теории культуры, этики и эстетики Института философии и социально-политических наук ЮФУ,  </a:t>
            </a:r>
            <a:r>
              <a:rPr lang="ru-RU" sz="2800" b="1" dirty="0">
                <a:latin typeface="Calibri" panose="020F0502020204030204" pitchFamily="34" charset="0"/>
              </a:rPr>
              <a:t>89085067352, </a:t>
            </a:r>
            <a:r>
              <a:rPr lang="ru-RU" sz="2800" b="1" dirty="0" smtClean="0">
                <a:latin typeface="Calibri" panose="020F0502020204030204" pitchFamily="34" charset="0"/>
                <a:hlinkClick r:id="rId2"/>
              </a:rPr>
              <a:t>nast-br@yandex.ru</a:t>
            </a:r>
            <a:r>
              <a:rPr lang="ru-RU" sz="2800" b="1" dirty="0" smtClean="0">
                <a:latin typeface="Calibri" panose="020F0502020204030204" pitchFamily="34" charset="0"/>
              </a:rPr>
              <a:t>, </a:t>
            </a:r>
            <a:r>
              <a:rPr lang="en-US" sz="2800" b="1" dirty="0" smtClean="0">
                <a:latin typeface="Calibri" panose="020F0502020204030204" pitchFamily="34" charset="0"/>
                <a:hlinkClick r:id="rId3"/>
              </a:rPr>
              <a:t>aybraerskaya@sfedu.ru</a:t>
            </a:r>
            <a:r>
              <a:rPr lang="en-US" sz="2800" b="1" dirty="0" smtClean="0">
                <a:latin typeface="Calibri" panose="020F0502020204030204" pitchFamily="34" charset="0"/>
              </a:rPr>
              <a:t> </a:t>
            </a:r>
            <a:endParaRPr lang="ru-RU" sz="2800" b="1" dirty="0" smtClean="0">
              <a:latin typeface="Calibri" panose="020F0502020204030204" pitchFamily="34" charset="0"/>
            </a:endParaRPr>
          </a:p>
          <a:p>
            <a:endParaRPr lang="ru-RU" sz="2800" b="1" dirty="0">
              <a:latin typeface="Calibri" panose="020F0502020204030204" pitchFamily="34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b="1" dirty="0">
                <a:latin typeface="Calibri" panose="020F0502020204030204" pitchFamily="34" charset="0"/>
              </a:rPr>
              <a:t>Язык обучения:</a:t>
            </a:r>
            <a:r>
              <a:rPr lang="en-US" b="1" dirty="0">
                <a:latin typeface="Calibri" panose="020F0502020204030204" pitchFamily="34" charset="0"/>
              </a:rPr>
              <a:t> </a:t>
            </a:r>
            <a:r>
              <a:rPr lang="ru-RU" b="1" dirty="0" smtClean="0">
                <a:latin typeface="Calibri" panose="020F0502020204030204" pitchFamily="34" charset="0"/>
              </a:rPr>
              <a:t>русский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</a:pPr>
            <a:endParaRPr lang="ru-RU" sz="2800" dirty="0">
              <a:latin typeface="Arial" panose="020B0604020202020204" pitchFamily="34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b="1" dirty="0">
                <a:latin typeface="Calibri" panose="020F0502020204030204" pitchFamily="34" charset="0"/>
              </a:rPr>
              <a:t>Форма обучения: </a:t>
            </a:r>
            <a:r>
              <a:rPr lang="ru-RU" b="1" dirty="0" smtClean="0">
                <a:latin typeface="Calibri" panose="020F0502020204030204" pitchFamily="34" charset="0"/>
              </a:rPr>
              <a:t>очная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</a:pPr>
            <a:endParaRPr lang="ru-RU" b="1" dirty="0" smtClean="0">
              <a:latin typeface="Calibri" panose="020F0502020204030204" pitchFamily="34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b="1" dirty="0" smtClean="0">
                <a:latin typeface="Calibri" panose="020F0502020204030204" pitchFamily="34" charset="0"/>
              </a:rPr>
              <a:t>Срок </a:t>
            </a:r>
            <a:r>
              <a:rPr lang="ru-RU" b="1" dirty="0">
                <a:latin typeface="Calibri" panose="020F0502020204030204" pitchFamily="34" charset="0"/>
              </a:rPr>
              <a:t>обучения 2 года (2019-2021 гг</a:t>
            </a:r>
            <a:r>
              <a:rPr lang="ru-RU" b="1" dirty="0" smtClean="0">
                <a:latin typeface="Calibri" panose="020F0502020204030204" pitchFamily="34" charset="0"/>
              </a:rPr>
              <a:t>.)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</a:pPr>
            <a:endParaRPr lang="ru-RU" sz="2800" b="1" dirty="0">
              <a:latin typeface="Calibri" panose="020F0502020204030204" pitchFamily="34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2800" b="1" dirty="0" smtClean="0">
              <a:latin typeface="Calibri" panose="020F0502020204030204" pitchFamily="34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b="1" dirty="0" smtClean="0">
                <a:latin typeface="Calibri" panose="020F0502020204030204" pitchFamily="34" charset="0"/>
              </a:rPr>
              <a:t>Набор: 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</a:pPr>
            <a:endParaRPr lang="ru-RU" sz="2800" b="1" dirty="0">
              <a:latin typeface="Calibri" panose="020F0502020204030204" pitchFamily="34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800" b="1" dirty="0" smtClean="0">
                <a:latin typeface="Calibri" panose="020F0502020204030204" pitchFamily="34" charset="0"/>
              </a:rPr>
              <a:t>10 бюджетных мест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</a:pPr>
            <a:endParaRPr lang="ru-RU" sz="2800" b="1" dirty="0" smtClean="0">
              <a:latin typeface="Calibri" panose="020F0502020204030204" pitchFamily="34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800" b="1" dirty="0" smtClean="0">
                <a:latin typeface="Calibri" panose="020F0502020204030204" pitchFamily="34" charset="0"/>
              </a:rPr>
              <a:t>15 мест ПВЗ</a:t>
            </a:r>
            <a:endParaRPr lang="ru-RU" sz="2800" dirty="0">
              <a:latin typeface="Arial" panose="020B06040202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45656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89185" y="96716"/>
            <a:ext cx="10638691" cy="61722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b="1" dirty="0" smtClean="0"/>
              <a:t>     Базовые </a:t>
            </a:r>
            <a:r>
              <a:rPr lang="ru-RU" b="1" dirty="0"/>
              <a:t>курсы</a:t>
            </a:r>
          </a:p>
          <a:p>
            <a:r>
              <a:rPr lang="ru-RU" dirty="0"/>
              <a:t>Основные проблемы исследования культуры;</a:t>
            </a:r>
          </a:p>
          <a:p>
            <a:r>
              <a:rPr lang="ru-RU" dirty="0"/>
              <a:t>Методика преподавания культурологии и проведения культурологических </a:t>
            </a:r>
            <a:r>
              <a:rPr lang="ru-RU" dirty="0" smtClean="0"/>
              <a:t>исследований</a:t>
            </a:r>
          </a:p>
          <a:p>
            <a:r>
              <a:rPr lang="ru-RU" dirty="0" smtClean="0"/>
              <a:t>Иностранный </a:t>
            </a:r>
            <a:r>
              <a:rPr lang="ru-RU" dirty="0" smtClean="0"/>
              <a:t>язык</a:t>
            </a:r>
            <a:endParaRPr lang="en-US" dirty="0" smtClean="0"/>
          </a:p>
          <a:p>
            <a:r>
              <a:rPr lang="ru-RU" dirty="0"/>
              <a:t>Сравнительная культурология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b="1" dirty="0" smtClean="0"/>
              <a:t>     Специальные </a:t>
            </a:r>
            <a:r>
              <a:rPr lang="ru-RU" b="1" dirty="0" smtClean="0"/>
              <a:t>дисциплины</a:t>
            </a:r>
            <a:endParaRPr lang="en-US" b="1" dirty="0" smtClean="0"/>
          </a:p>
          <a:p>
            <a:r>
              <a:rPr lang="ru-RU" dirty="0"/>
              <a:t>Экономический фактор в исследовании и моделировании культуры</a:t>
            </a:r>
            <a:endParaRPr lang="en-US" dirty="0" smtClean="0"/>
          </a:p>
          <a:p>
            <a:r>
              <a:rPr lang="ru-RU" dirty="0"/>
              <a:t>Культурный </a:t>
            </a:r>
            <a:r>
              <a:rPr lang="ru-RU" dirty="0" err="1"/>
              <a:t>брендинг</a:t>
            </a:r>
            <a:r>
              <a:rPr lang="ru-RU" dirty="0"/>
              <a:t> </a:t>
            </a:r>
            <a:r>
              <a:rPr lang="ru-RU" dirty="0" smtClean="0"/>
              <a:t>территорий</a:t>
            </a:r>
            <a:endParaRPr lang="en-US" dirty="0" smtClean="0"/>
          </a:p>
          <a:p>
            <a:r>
              <a:rPr lang="ru-RU" dirty="0"/>
              <a:t>Культурные индустрии (европейский и российский контекст</a:t>
            </a:r>
            <a:r>
              <a:rPr lang="ru-RU" dirty="0" smtClean="0"/>
              <a:t>)</a:t>
            </a:r>
            <a:endParaRPr lang="en-US" dirty="0" smtClean="0"/>
          </a:p>
          <a:p>
            <a:r>
              <a:rPr lang="ru-RU" dirty="0"/>
              <a:t>Персональная идентичность и гендерная теория</a:t>
            </a:r>
            <a:r>
              <a:rPr lang="ru-RU" dirty="0" smtClean="0"/>
              <a:t>;</a:t>
            </a:r>
            <a:endParaRPr lang="en-US" dirty="0" smtClean="0"/>
          </a:p>
          <a:p>
            <a:r>
              <a:rPr lang="ru-RU" dirty="0"/>
              <a:t>Культурологическая экспертиза </a:t>
            </a:r>
            <a:endParaRPr lang="en-US" dirty="0" smtClean="0"/>
          </a:p>
          <a:p>
            <a:r>
              <a:rPr lang="ru-RU" dirty="0"/>
              <a:t>Методологические парадигмы в гуманитарном знании </a:t>
            </a:r>
            <a:endParaRPr lang="ru-RU" dirty="0"/>
          </a:p>
          <a:p>
            <a:r>
              <a:rPr lang="ru-RU" dirty="0"/>
              <a:t>Межкультурная коммуникация: история и </a:t>
            </a:r>
            <a:r>
              <a:rPr lang="ru-RU" dirty="0" smtClean="0"/>
              <a:t>современность</a:t>
            </a:r>
            <a:endParaRPr lang="ru-RU" dirty="0" smtClean="0"/>
          </a:p>
          <a:p>
            <a:r>
              <a:rPr lang="ru-RU" dirty="0" smtClean="0"/>
              <a:t>Визуальные </a:t>
            </a:r>
            <a:r>
              <a:rPr lang="ru-RU" dirty="0"/>
              <a:t>и аудиальные исследования города </a:t>
            </a:r>
            <a:endParaRPr lang="en-US" dirty="0"/>
          </a:p>
          <a:p>
            <a:r>
              <a:rPr lang="ru-RU" dirty="0" smtClean="0"/>
              <a:t>Репрезентативная </a:t>
            </a:r>
            <a:r>
              <a:rPr lang="ru-RU" dirty="0"/>
              <a:t>концепция </a:t>
            </a:r>
            <a:r>
              <a:rPr lang="ru-RU" dirty="0" smtClean="0"/>
              <a:t>культуры</a:t>
            </a:r>
            <a:r>
              <a:rPr lang="en-US" dirty="0" smtClean="0"/>
              <a:t> </a:t>
            </a:r>
            <a:r>
              <a:rPr lang="ru-RU" dirty="0" smtClean="0"/>
              <a:t>и </a:t>
            </a:r>
            <a:r>
              <a:rPr lang="ru-RU" dirty="0"/>
              <a:t>т.д. </a:t>
            </a:r>
          </a:p>
        </p:txBody>
      </p:sp>
    </p:spTree>
    <p:extLst>
      <p:ext uri="{BB962C8B-B14F-4D97-AF65-F5344CB8AC3E}">
        <p14:creationId xmlns:p14="http://schemas.microsoft.com/office/powerpoint/2010/main" val="2667714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07930" y="96715"/>
            <a:ext cx="10119945" cy="6603023"/>
          </a:xfrm>
        </p:spPr>
        <p:txBody>
          <a:bodyPr/>
          <a:lstStyle/>
          <a:p>
            <a:pPr marL="0" indent="0">
              <a:buNone/>
            </a:pPr>
            <a:r>
              <a:rPr lang="ru-RU" b="1" dirty="0"/>
              <a:t>Ведущие преподаватели</a:t>
            </a:r>
          </a:p>
          <a:p>
            <a:r>
              <a:rPr lang="ru-RU" dirty="0" smtClean="0"/>
              <a:t>Д.ф.н., проф. Драч </a:t>
            </a:r>
            <a:r>
              <a:rPr lang="ru-RU" dirty="0"/>
              <a:t>Геннадий Владимирович</a:t>
            </a:r>
          </a:p>
          <a:p>
            <a:r>
              <a:rPr lang="ru-RU" dirty="0"/>
              <a:t>Д.ф.н., проф. Паниотова Таисия Сергеевна</a:t>
            </a:r>
          </a:p>
          <a:p>
            <a:r>
              <a:rPr lang="ru-RU" dirty="0"/>
              <a:t>Д.ф.н., проф. Штомпель Олег Михайлович</a:t>
            </a:r>
          </a:p>
          <a:p>
            <a:r>
              <a:rPr lang="ru-RU" dirty="0"/>
              <a:t>Д.ф.н., проф. Штомпель Людмила </a:t>
            </a:r>
            <a:r>
              <a:rPr lang="ru-RU" dirty="0" smtClean="0"/>
              <a:t>Александровна</a:t>
            </a:r>
          </a:p>
          <a:p>
            <a:r>
              <a:rPr lang="ru-RU" dirty="0"/>
              <a:t>Д.ф.н., проф. </a:t>
            </a:r>
            <a:r>
              <a:rPr lang="ru-RU" dirty="0" smtClean="0"/>
              <a:t>Королев Владимир Константинович</a:t>
            </a:r>
            <a:endParaRPr lang="ru-RU" dirty="0"/>
          </a:p>
          <a:p>
            <a:r>
              <a:rPr lang="ru-RU" dirty="0"/>
              <a:t>Д.ф.н., проф. Агапова Елена </a:t>
            </a:r>
            <a:r>
              <a:rPr lang="ru-RU" dirty="0" smtClean="0"/>
              <a:t>Анатольевна</a:t>
            </a:r>
            <a:endParaRPr lang="en-US" dirty="0" smtClean="0"/>
          </a:p>
          <a:p>
            <a:r>
              <a:rPr lang="ru-RU" dirty="0" smtClean="0"/>
              <a:t>К.ф.н., доц. Липец Екатерина Юрьевна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2936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60685" y="96715"/>
            <a:ext cx="10067191" cy="6603023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/>
              <a:t>Базовые знания</a:t>
            </a:r>
          </a:p>
          <a:p>
            <a:pPr marL="0" indent="0">
              <a:buNone/>
            </a:pPr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Программа опирается на широкий круг исследований профессорско-преподавательского состава </a:t>
            </a:r>
            <a:r>
              <a:rPr lang="ru-RU" b="1" dirty="0" err="1" smtClean="0"/>
              <a:t>ИФиСПН</a:t>
            </a:r>
            <a:r>
              <a:rPr lang="ru-RU" b="1" dirty="0" smtClean="0"/>
              <a:t> </a:t>
            </a:r>
            <a:r>
              <a:rPr lang="ru-RU" b="1" dirty="0"/>
              <a:t>в области отечественной и европейской культуры, где раскрываются теоретически и практически значимые темы личностной, национальной, гендерной идентичности, межкультурной коммуникации и диалога, </a:t>
            </a:r>
            <a:r>
              <a:rPr lang="ru-RU" b="1" dirty="0" smtClean="0"/>
              <a:t>пространства </a:t>
            </a:r>
            <a:r>
              <a:rPr lang="ru-RU" b="1" dirty="0"/>
              <a:t>современного города и пр.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3583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88123" y="79131"/>
            <a:ext cx="10339753" cy="6251331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b="1" dirty="0"/>
              <a:t>Будущая </a:t>
            </a:r>
            <a:r>
              <a:rPr lang="ru-RU" sz="2800" b="1" dirty="0" smtClean="0"/>
              <a:t>карьера</a:t>
            </a:r>
            <a:endParaRPr lang="ru-RU" b="1" dirty="0" smtClean="0"/>
          </a:p>
          <a:p>
            <a:r>
              <a:rPr lang="ru-RU" sz="2800" b="1" dirty="0" smtClean="0"/>
              <a:t>преподаватель</a:t>
            </a:r>
          </a:p>
          <a:p>
            <a:r>
              <a:rPr lang="ru-RU" sz="2800" b="1" dirty="0"/>
              <a:t>научный </a:t>
            </a:r>
            <a:r>
              <a:rPr lang="ru-RU" sz="2800" b="1" dirty="0" smtClean="0"/>
              <a:t>работник</a:t>
            </a:r>
          </a:p>
          <a:p>
            <a:r>
              <a:rPr lang="ru-RU" sz="2800" b="1" dirty="0" smtClean="0"/>
              <a:t>искусствовед</a:t>
            </a:r>
            <a:r>
              <a:rPr lang="ru-RU" sz="2800" b="1" dirty="0"/>
              <a:t>, </a:t>
            </a:r>
            <a:endParaRPr lang="ru-RU" sz="2800" b="1" dirty="0" smtClean="0"/>
          </a:p>
          <a:p>
            <a:r>
              <a:rPr lang="ru-RU" sz="2800" b="1" dirty="0" smtClean="0"/>
              <a:t>организатор </a:t>
            </a:r>
            <a:r>
              <a:rPr lang="ru-RU" sz="2800" b="1" dirty="0"/>
              <a:t>экскурсий, </a:t>
            </a:r>
            <a:endParaRPr lang="ru-RU" sz="2800" b="1" dirty="0" smtClean="0"/>
          </a:p>
          <a:p>
            <a:r>
              <a:rPr lang="ru-RU" sz="2800" b="1" dirty="0"/>
              <a:t>э</a:t>
            </a:r>
            <a:r>
              <a:rPr lang="ru-RU" sz="2800" b="1" dirty="0" smtClean="0"/>
              <a:t>ксперт </a:t>
            </a:r>
            <a:r>
              <a:rPr lang="ru-RU" sz="2800" b="1" dirty="0" smtClean="0"/>
              <a:t>в области культуры, </a:t>
            </a:r>
          </a:p>
          <a:p>
            <a:r>
              <a:rPr lang="ru-RU" sz="2800" b="1" dirty="0" smtClean="0"/>
              <a:t>консультант</a:t>
            </a:r>
            <a:r>
              <a:rPr lang="ru-RU" sz="2800" b="1" dirty="0"/>
              <a:t>,  </a:t>
            </a:r>
            <a:endParaRPr lang="ru-RU" sz="2800" b="1" dirty="0" smtClean="0"/>
          </a:p>
          <a:p>
            <a:r>
              <a:rPr lang="ru-RU" sz="2800" b="1" dirty="0" smtClean="0"/>
              <a:t>зав</a:t>
            </a:r>
            <a:r>
              <a:rPr lang="ru-RU" sz="2800" b="1" dirty="0"/>
              <a:t>. сектором и отделом учреждений культуры </a:t>
            </a:r>
            <a:endParaRPr lang="ru-RU" sz="2800" b="1" dirty="0" smtClean="0"/>
          </a:p>
          <a:p>
            <a:r>
              <a:rPr lang="ru-RU" sz="2800" b="1" dirty="0" smtClean="0"/>
              <a:t>(</a:t>
            </a:r>
            <a:r>
              <a:rPr lang="ru-RU" sz="2800" b="1" dirty="0"/>
              <a:t>музеи, выставочные центры, художественные галереи, библиотеки, дома культуры, кинотеатры, развлекательные и культурно-досуговые центры</a:t>
            </a:r>
            <a:r>
              <a:rPr lang="ru-RU" sz="2800" b="1" dirty="0" smtClean="0"/>
              <a:t>)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74204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78269" y="96715"/>
            <a:ext cx="10049607" cy="660302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ru-RU" sz="2600" b="1" dirty="0" smtClean="0"/>
          </a:p>
          <a:p>
            <a:pPr marL="0" indent="0">
              <a:buNone/>
            </a:pPr>
            <a:r>
              <a:rPr lang="ru-RU" sz="2600" b="1" dirty="0" smtClean="0"/>
              <a:t>Выпускники </a:t>
            </a:r>
            <a:r>
              <a:rPr lang="ru-RU" sz="2600" b="1" dirty="0" smtClean="0"/>
              <a:t>работают: </a:t>
            </a:r>
            <a:endParaRPr lang="ru-RU" sz="2600" b="1" dirty="0"/>
          </a:p>
          <a:p>
            <a:r>
              <a:rPr lang="ru-RU" sz="2600" dirty="0"/>
              <a:t>В учреждениях среднего, </a:t>
            </a:r>
            <a:endParaRPr lang="ru-RU" sz="2600" dirty="0" smtClean="0"/>
          </a:p>
          <a:p>
            <a:r>
              <a:rPr lang="ru-RU" sz="2600" dirty="0" smtClean="0"/>
              <a:t>среднего </a:t>
            </a:r>
            <a:r>
              <a:rPr lang="ru-RU" sz="2600" dirty="0"/>
              <a:t>специального, </a:t>
            </a:r>
            <a:endParaRPr lang="ru-RU" sz="2600" dirty="0" smtClean="0"/>
          </a:p>
          <a:p>
            <a:r>
              <a:rPr lang="ru-RU" sz="2600" dirty="0" smtClean="0"/>
              <a:t>высшего </a:t>
            </a:r>
            <a:r>
              <a:rPr lang="ru-RU" sz="2600" dirty="0"/>
              <a:t>образования; </a:t>
            </a:r>
            <a:endParaRPr lang="ru-RU" sz="2600" dirty="0" smtClean="0"/>
          </a:p>
          <a:p>
            <a:r>
              <a:rPr lang="ru-RU" sz="2600" dirty="0" smtClean="0"/>
              <a:t>академических </a:t>
            </a:r>
            <a:r>
              <a:rPr lang="ru-RU" sz="2600" dirty="0"/>
              <a:t>и научно-исследовательских организациях; </a:t>
            </a:r>
            <a:endParaRPr lang="ru-RU" sz="2600" dirty="0" smtClean="0"/>
          </a:p>
          <a:p>
            <a:r>
              <a:rPr lang="ru-RU" sz="2600" dirty="0" smtClean="0"/>
              <a:t>в </a:t>
            </a:r>
            <a:r>
              <a:rPr lang="ru-RU" sz="2600" dirty="0"/>
              <a:t>музеях, </a:t>
            </a:r>
            <a:endParaRPr lang="ru-RU" sz="2600" dirty="0" smtClean="0"/>
          </a:p>
          <a:p>
            <a:r>
              <a:rPr lang="ru-RU" sz="2600" dirty="0" smtClean="0"/>
              <a:t>учреждениях </a:t>
            </a:r>
            <a:r>
              <a:rPr lang="ru-RU" sz="2600" dirty="0"/>
              <a:t>культуры, </a:t>
            </a:r>
            <a:endParaRPr lang="ru-RU" sz="2600" dirty="0" smtClean="0"/>
          </a:p>
          <a:p>
            <a:r>
              <a:rPr lang="ru-RU" sz="2600" dirty="0" smtClean="0"/>
              <a:t>галереях </a:t>
            </a:r>
            <a:r>
              <a:rPr lang="ru-RU" sz="2600" dirty="0"/>
              <a:t>и выставочных </a:t>
            </a:r>
            <a:r>
              <a:rPr lang="ru-RU" sz="2600" dirty="0" smtClean="0"/>
              <a:t>залах</a:t>
            </a:r>
          </a:p>
          <a:p>
            <a:pPr marL="0" lvl="0" indent="0">
              <a:buClr>
                <a:srgbClr val="30ACEC">
                  <a:lumMod val="75000"/>
                </a:srgbClr>
              </a:buClr>
              <a:buNone/>
            </a:pPr>
            <a:r>
              <a:rPr lang="ru-RU" sz="2800" b="1" dirty="0">
                <a:solidFill>
                  <a:prstClr val="black"/>
                </a:solidFill>
              </a:rPr>
              <a:t>Ключевые характеристики образовательной программы</a:t>
            </a:r>
          </a:p>
          <a:p>
            <a:pPr lvl="0">
              <a:buClr>
                <a:srgbClr val="30ACEC">
                  <a:lumMod val="75000"/>
                </a:srgbClr>
              </a:buClr>
            </a:pPr>
            <a:r>
              <a:rPr lang="ru-RU" sz="2800" dirty="0">
                <a:solidFill>
                  <a:prstClr val="black"/>
                </a:solidFill>
              </a:rPr>
              <a:t>Актуальность, </a:t>
            </a:r>
          </a:p>
          <a:p>
            <a:pPr lvl="0">
              <a:buClr>
                <a:srgbClr val="30ACEC">
                  <a:lumMod val="75000"/>
                </a:srgbClr>
              </a:buClr>
            </a:pPr>
            <a:r>
              <a:rPr lang="ru-RU" sz="2800" dirty="0">
                <a:solidFill>
                  <a:prstClr val="black"/>
                </a:solidFill>
              </a:rPr>
              <a:t>междисциплинарный подход, </a:t>
            </a:r>
          </a:p>
          <a:p>
            <a:pPr lvl="0">
              <a:buClr>
                <a:srgbClr val="30ACEC">
                  <a:lumMod val="75000"/>
                </a:srgbClr>
              </a:buClr>
            </a:pPr>
            <a:r>
              <a:rPr lang="ru-RU" sz="2800" dirty="0">
                <a:solidFill>
                  <a:prstClr val="black"/>
                </a:solidFill>
              </a:rPr>
              <a:t>сочетание теоретических и </a:t>
            </a:r>
            <a:r>
              <a:rPr lang="ru-RU" sz="2800" dirty="0" err="1">
                <a:solidFill>
                  <a:prstClr val="black"/>
                </a:solidFill>
              </a:rPr>
              <a:t>практикоориентированных</a:t>
            </a:r>
            <a:r>
              <a:rPr lang="ru-RU" sz="2800" dirty="0">
                <a:solidFill>
                  <a:prstClr val="black"/>
                </a:solidFill>
              </a:rPr>
              <a:t> дисциплин</a:t>
            </a:r>
          </a:p>
          <a:p>
            <a:pPr marL="0" indent="0">
              <a:buNone/>
            </a:pPr>
            <a:endParaRPr lang="ru-RU" sz="26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1386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Параллакс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Параллакс</Template>
  <TotalTime>191</TotalTime>
  <Words>275</Words>
  <Application>Microsoft Office PowerPoint</Application>
  <PresentationFormat>Широкоэкранный</PresentationFormat>
  <Paragraphs>67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Andalus</vt:lpstr>
      <vt:lpstr>Arial</vt:lpstr>
      <vt:lpstr>Calibri</vt:lpstr>
      <vt:lpstr>Corbel</vt:lpstr>
      <vt:lpstr>Параллакс</vt:lpstr>
      <vt:lpstr>    Магистратура 2019  День открытых дверей  Южного федерального университета  онлайн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Магистратура 2019</dc:title>
  <dc:creator>Настя</dc:creator>
  <cp:lastModifiedBy>Настя</cp:lastModifiedBy>
  <cp:revision>17</cp:revision>
  <dcterms:created xsi:type="dcterms:W3CDTF">2018-10-30T08:46:33Z</dcterms:created>
  <dcterms:modified xsi:type="dcterms:W3CDTF">2019-03-10T08:28:21Z</dcterms:modified>
</cp:coreProperties>
</file>